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2" r:id="rId3"/>
    <p:sldId id="265" r:id="rId4"/>
    <p:sldId id="263" r:id="rId5"/>
    <p:sldId id="266" r:id="rId6"/>
    <p:sldId id="272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2" autoAdjust="0"/>
  </p:normalViewPr>
  <p:slideViewPr>
    <p:cSldViewPr>
      <p:cViewPr>
        <p:scale>
          <a:sx n="88" d="100"/>
          <a:sy n="88" d="100"/>
        </p:scale>
        <p:origin x="-146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24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1AA40-EB8A-4CEA-89B2-BAC073B51F9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6A0A5F-A70A-402E-8311-BDC3E6264BBA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 детей с целью освоения различных социальных ролей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9FCFBF-E080-42C1-B5D9-399B982433AF}" type="parTrans" cxnId="{A80F6830-185B-448F-97D7-86139BE108BC}">
      <dgm:prSet/>
      <dgm:spPr/>
      <dgm:t>
        <a:bodyPr/>
        <a:lstStyle/>
        <a:p>
          <a:endParaRPr lang="ru-RU"/>
        </a:p>
      </dgm:t>
    </dgm:pt>
    <dgm:pt modelId="{4B2E50D4-EFE2-4BC8-8330-2CA167DFCEC6}" type="sibTrans" cxnId="{A80F6830-185B-448F-97D7-86139BE108BC}">
      <dgm:prSet/>
      <dgm:spPr/>
      <dgm:t>
        <a:bodyPr/>
        <a:lstStyle/>
        <a:p>
          <a:endParaRPr lang="ru-RU"/>
        </a:p>
      </dgm:t>
    </dgm:pt>
    <dgm:pt modelId="{D401A3EF-544E-4AF5-AC84-DC0DF3510DD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основ безопасного поведения в быту, социуме, природе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5ADCF-155E-4B6E-A997-7BF254DF06E2}" type="parTrans" cxnId="{CB34A8B8-3C9D-4ADD-9C97-095ECB39C6F3}">
      <dgm:prSet/>
      <dgm:spPr/>
      <dgm:t>
        <a:bodyPr/>
        <a:lstStyle/>
        <a:p>
          <a:endParaRPr lang="ru-RU"/>
        </a:p>
      </dgm:t>
    </dgm:pt>
    <dgm:pt modelId="{D4D9460F-B510-4F64-ABB9-CD75F5AD5044}" type="sibTrans" cxnId="{CB34A8B8-3C9D-4ADD-9C97-095ECB39C6F3}">
      <dgm:prSet/>
      <dgm:spPr/>
      <dgm:t>
        <a:bodyPr/>
        <a:lstStyle/>
        <a:p>
          <a:endParaRPr lang="ru-RU"/>
        </a:p>
      </dgm:t>
    </dgm:pt>
    <dgm:pt modelId="{34CE0C30-5F5F-49F2-9CDD-D7D6C0D17426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F10A34-2B61-4664-85C4-40CC13F2A19F}" type="parTrans" cxnId="{A46E67F5-42EA-4F5C-BA61-9FD738BAD044}">
      <dgm:prSet/>
      <dgm:spPr/>
      <dgm:t>
        <a:bodyPr/>
        <a:lstStyle/>
        <a:p>
          <a:endParaRPr lang="ru-RU"/>
        </a:p>
      </dgm:t>
    </dgm:pt>
    <dgm:pt modelId="{8EAE8BB2-AD43-441C-872E-ED5C3CA4C272}" type="sibTrans" cxnId="{A46E67F5-42EA-4F5C-BA61-9FD738BAD044}">
      <dgm:prSet/>
      <dgm:spPr/>
      <dgm:t>
        <a:bodyPr/>
        <a:lstStyle/>
        <a:p>
          <a:endParaRPr lang="ru-RU"/>
        </a:p>
      </dgm:t>
    </dgm:pt>
    <dgm:pt modelId="{BA924B19-135F-469F-9AFD-1ED8CADA5AC0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5AD47-A3BF-45A8-941E-176FE0B694CB}" type="parTrans" cxnId="{D4D657EE-8150-4082-B23E-F7EE569F54F0}">
      <dgm:prSet/>
      <dgm:spPr/>
      <dgm:t>
        <a:bodyPr/>
        <a:lstStyle/>
        <a:p>
          <a:endParaRPr lang="ru-RU"/>
        </a:p>
      </dgm:t>
    </dgm:pt>
    <dgm:pt modelId="{2B587F38-C70F-44B5-9AA4-67D99BCFD035}" type="sibTrans" cxnId="{D4D657EE-8150-4082-B23E-F7EE569F54F0}">
      <dgm:prSet/>
      <dgm:spPr/>
      <dgm:t>
        <a:bodyPr/>
        <a:lstStyle/>
        <a:p>
          <a:endParaRPr lang="ru-RU"/>
        </a:p>
      </dgm:t>
    </dgm:pt>
    <dgm:pt modelId="{02B5A94D-31D9-40C2-8E92-59F945000A6A}" type="pres">
      <dgm:prSet presAssocID="{75E1AA40-EB8A-4CEA-89B2-BAC073B51F9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68047-FA1F-4FDE-928D-CE630B8ABDE8}" type="pres">
      <dgm:prSet presAssocID="{9A6A0A5F-A70A-402E-8311-BDC3E6264BBA}" presName="node" presStyleLbl="node1" presStyleIdx="0" presStyleCnt="4" custScaleX="109977" custScaleY="10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D31C3-1498-4373-B5C5-D06FD45D9FD3}" type="pres">
      <dgm:prSet presAssocID="{4B2E50D4-EFE2-4BC8-8330-2CA167DFCEC6}" presName="sibTrans" presStyleCnt="0"/>
      <dgm:spPr/>
    </dgm:pt>
    <dgm:pt modelId="{8A2B650D-4F28-4847-AA96-3800F7ECDFF6}" type="pres">
      <dgm:prSet presAssocID="{D401A3EF-544E-4AF5-AC84-DC0DF3510DD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C80F5-EE21-4EA1-9A08-05327B0B882E}" type="pres">
      <dgm:prSet presAssocID="{D4D9460F-B510-4F64-ABB9-CD75F5AD5044}" presName="sibTrans" presStyleCnt="0"/>
      <dgm:spPr/>
    </dgm:pt>
    <dgm:pt modelId="{5CF73CAC-F93E-4F60-93FF-479828D1185E}" type="pres">
      <dgm:prSet presAssocID="{34CE0C30-5F5F-49F2-9CDD-D7D6C0D1742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3B50B-CE56-4D71-A931-C7482C926063}" type="pres">
      <dgm:prSet presAssocID="{8EAE8BB2-AD43-441C-872E-ED5C3CA4C272}" presName="sibTrans" presStyleCnt="0"/>
      <dgm:spPr/>
    </dgm:pt>
    <dgm:pt modelId="{C2C4B201-D1C3-4124-ABE0-2C9F5D16AD8B}" type="pres">
      <dgm:prSet presAssocID="{BA924B19-135F-469F-9AFD-1ED8CADA5A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F4C04E-E379-4517-8863-CEEE067B5996}" type="presOf" srcId="{D401A3EF-544E-4AF5-AC84-DC0DF3510DD8}" destId="{8A2B650D-4F28-4847-AA96-3800F7ECDFF6}" srcOrd="0" destOrd="0" presId="urn:microsoft.com/office/officeart/2005/8/layout/default#1"/>
    <dgm:cxn modelId="{F75B5946-FAE6-4C5A-B69A-09A1BF4AEC08}" type="presOf" srcId="{34CE0C30-5F5F-49F2-9CDD-D7D6C0D17426}" destId="{5CF73CAC-F93E-4F60-93FF-479828D1185E}" srcOrd="0" destOrd="0" presId="urn:microsoft.com/office/officeart/2005/8/layout/default#1"/>
    <dgm:cxn modelId="{D4D657EE-8150-4082-B23E-F7EE569F54F0}" srcId="{75E1AA40-EB8A-4CEA-89B2-BAC073B51F9F}" destId="{BA924B19-135F-469F-9AFD-1ED8CADA5AC0}" srcOrd="3" destOrd="0" parTransId="{F625AD47-A3BF-45A8-941E-176FE0B694CB}" sibTransId="{2B587F38-C70F-44B5-9AA4-67D99BCFD035}"/>
    <dgm:cxn modelId="{756016C8-C1E5-46DE-A562-EA894ABF1397}" type="presOf" srcId="{75E1AA40-EB8A-4CEA-89B2-BAC073B51F9F}" destId="{02B5A94D-31D9-40C2-8E92-59F945000A6A}" srcOrd="0" destOrd="0" presId="urn:microsoft.com/office/officeart/2005/8/layout/default#1"/>
    <dgm:cxn modelId="{CB34A8B8-3C9D-4ADD-9C97-095ECB39C6F3}" srcId="{75E1AA40-EB8A-4CEA-89B2-BAC073B51F9F}" destId="{D401A3EF-544E-4AF5-AC84-DC0DF3510DD8}" srcOrd="1" destOrd="0" parTransId="{7455ADCF-155E-4B6E-A997-7BF254DF06E2}" sibTransId="{D4D9460F-B510-4F64-ABB9-CD75F5AD5044}"/>
    <dgm:cxn modelId="{DE2A6257-C4E1-41CF-96FC-99BAFA7C449A}" type="presOf" srcId="{BA924B19-135F-469F-9AFD-1ED8CADA5AC0}" destId="{C2C4B201-D1C3-4124-ABE0-2C9F5D16AD8B}" srcOrd="0" destOrd="0" presId="urn:microsoft.com/office/officeart/2005/8/layout/default#1"/>
    <dgm:cxn modelId="{A46E67F5-42EA-4F5C-BA61-9FD738BAD044}" srcId="{75E1AA40-EB8A-4CEA-89B2-BAC073B51F9F}" destId="{34CE0C30-5F5F-49F2-9CDD-D7D6C0D17426}" srcOrd="2" destOrd="0" parTransId="{96F10A34-2B61-4664-85C4-40CC13F2A19F}" sibTransId="{8EAE8BB2-AD43-441C-872E-ED5C3CA4C272}"/>
    <dgm:cxn modelId="{A80F6830-185B-448F-97D7-86139BE108BC}" srcId="{75E1AA40-EB8A-4CEA-89B2-BAC073B51F9F}" destId="{9A6A0A5F-A70A-402E-8311-BDC3E6264BBA}" srcOrd="0" destOrd="0" parTransId="{9F9FCFBF-E080-42C1-B5D9-399B982433AF}" sibTransId="{4B2E50D4-EFE2-4BC8-8330-2CA167DFCEC6}"/>
    <dgm:cxn modelId="{928B6026-2536-4B6A-A86F-107D360673C9}" type="presOf" srcId="{9A6A0A5F-A70A-402E-8311-BDC3E6264BBA}" destId="{A1C68047-FA1F-4FDE-928D-CE630B8ABDE8}" srcOrd="0" destOrd="0" presId="urn:microsoft.com/office/officeart/2005/8/layout/default#1"/>
    <dgm:cxn modelId="{02A10F9C-E266-43E6-BE79-05C9D8FE9E35}" type="presParOf" srcId="{02B5A94D-31D9-40C2-8E92-59F945000A6A}" destId="{A1C68047-FA1F-4FDE-928D-CE630B8ABDE8}" srcOrd="0" destOrd="0" presId="urn:microsoft.com/office/officeart/2005/8/layout/default#1"/>
    <dgm:cxn modelId="{ACDAAD0D-0EF3-468F-9B88-82146E009890}" type="presParOf" srcId="{02B5A94D-31D9-40C2-8E92-59F945000A6A}" destId="{AFCD31C3-1498-4373-B5C5-D06FD45D9FD3}" srcOrd="1" destOrd="0" presId="urn:microsoft.com/office/officeart/2005/8/layout/default#1"/>
    <dgm:cxn modelId="{D0114308-D925-4EB1-A0F4-5052D263E924}" type="presParOf" srcId="{02B5A94D-31D9-40C2-8E92-59F945000A6A}" destId="{8A2B650D-4F28-4847-AA96-3800F7ECDFF6}" srcOrd="2" destOrd="0" presId="urn:microsoft.com/office/officeart/2005/8/layout/default#1"/>
    <dgm:cxn modelId="{0E0C88F5-90C0-4D18-9A84-A00DE963B8BF}" type="presParOf" srcId="{02B5A94D-31D9-40C2-8E92-59F945000A6A}" destId="{9DDC80F5-EE21-4EA1-9A08-05327B0B882E}" srcOrd="3" destOrd="0" presId="urn:microsoft.com/office/officeart/2005/8/layout/default#1"/>
    <dgm:cxn modelId="{DC0769B1-0501-4E11-8145-FE536D3BC09B}" type="presParOf" srcId="{02B5A94D-31D9-40C2-8E92-59F945000A6A}" destId="{5CF73CAC-F93E-4F60-93FF-479828D1185E}" srcOrd="4" destOrd="0" presId="urn:microsoft.com/office/officeart/2005/8/layout/default#1"/>
    <dgm:cxn modelId="{55049B88-E22E-44D4-9A90-A58677761D8F}" type="presParOf" srcId="{02B5A94D-31D9-40C2-8E92-59F945000A6A}" destId="{BA33B50B-CE56-4D71-A931-C7482C926063}" srcOrd="5" destOrd="0" presId="urn:microsoft.com/office/officeart/2005/8/layout/default#1"/>
    <dgm:cxn modelId="{4CD397AA-4FED-49FF-9C3A-7A4083A9CEDB}" type="presParOf" srcId="{02B5A94D-31D9-40C2-8E92-59F945000A6A}" destId="{C2C4B201-D1C3-4124-ABE0-2C9F5D16AD8B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C68047-FA1F-4FDE-928D-CE630B8ABDE8}">
      <dsp:nvSpPr>
        <dsp:cNvPr id="0" name=""/>
        <dsp:cNvSpPr/>
      </dsp:nvSpPr>
      <dsp:spPr>
        <a:xfrm>
          <a:off x="21" y="206125"/>
          <a:ext cx="3047660" cy="17119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Игровая деятельность детей с целью освоения различных социальных ролей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" y="206125"/>
        <a:ext cx="3047660" cy="1711923"/>
      </dsp:txXfrm>
    </dsp:sp>
    <dsp:sp modelId="{8A2B650D-4F28-4847-AA96-3800F7ECDFF6}">
      <dsp:nvSpPr>
        <dsp:cNvPr id="0" name=""/>
        <dsp:cNvSpPr/>
      </dsp:nvSpPr>
      <dsp:spPr>
        <a:xfrm>
          <a:off x="3324799" y="230733"/>
          <a:ext cx="2771179" cy="1662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основ безопасного поведения в быту, социуме, природе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4799" y="230733"/>
        <a:ext cx="2771179" cy="1662707"/>
      </dsp:txXfrm>
    </dsp:sp>
    <dsp:sp modelId="{5CF73CAC-F93E-4F60-93FF-479828D1185E}">
      <dsp:nvSpPr>
        <dsp:cNvPr id="0" name=""/>
        <dsp:cNvSpPr/>
      </dsp:nvSpPr>
      <dsp:spPr>
        <a:xfrm>
          <a:off x="138261" y="2195167"/>
          <a:ext cx="2771179" cy="1662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Трудовое воспитание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261" y="2195167"/>
        <a:ext cx="2771179" cy="1662707"/>
      </dsp:txXfrm>
    </dsp:sp>
    <dsp:sp modelId="{C2C4B201-D1C3-4124-ABE0-2C9F5D16AD8B}">
      <dsp:nvSpPr>
        <dsp:cNvPr id="0" name=""/>
        <dsp:cNvSpPr/>
      </dsp:nvSpPr>
      <dsp:spPr>
        <a:xfrm>
          <a:off x="3186558" y="2195167"/>
          <a:ext cx="2771179" cy="16627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Патриотическое воспитание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86558" y="2195167"/>
        <a:ext cx="2771179" cy="1662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0A8C24-7237-41A9-A84D-B0BC50DBF9AE}" type="datetimeFigureOut">
              <a:rPr lang="ru-RU" smtClean="0"/>
              <a:pPr/>
              <a:t>29.01.2023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A1EFE5-B100-4358-9D63-C2272FF9C83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2083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Варфоломеевский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8001000" cy="320040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технологии в работе с детьми дошкольного возраста по социально-коммуникативному развитию в условиях ФГОС »</a:t>
            </a:r>
            <a:endParaRPr lang="ru-RU" sz="4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</a:t>
            </a:r>
          </a:p>
          <a:p>
            <a:pPr algn="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 Пинчук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фото2\фото,картинки\Новая папка (2)\IMG_029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15725" y="4648200"/>
            <a:ext cx="25400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304800" y="152400"/>
            <a:ext cx="1234415" cy="1152128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34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20943"/>
            <a:ext cx="7848872" cy="455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3891A7"/>
              </a:buClr>
              <a:buSzPct val="80000"/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Формирование социально-коммуникативной компетентности дошкольников будет успешным, при соблюдении следующих организационно-педагогических условий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Создание атмосферы доброжелательности, взаимопонимания и любви;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Обучение умению слушать и слышать другого;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умения использовать мимику, пантомимику и голос в общении;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у детей навыков общения в различных жизненных ситуациях;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Обучение умению использовать формулы речевого этикета адресовано и мотивировано;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Воспитание доброжелательного отношения к сверстникам;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чувства симпатии между участниками общения;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Объяснение детям, что неосторожно сказанное слово ранит, не менее больно, чем действие;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Обучение умению детей владеть собой;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умения анализировать ситуацию;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Целенаправленное формирование у детей коммуникативных навыков.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фото2\фото,картинки\осень\20141029_11295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20272" y="4581128"/>
            <a:ext cx="151216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фото2\фото,картинки\малые зимние игры\P12102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19200" y="4648200"/>
            <a:ext cx="1512168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0" y="836712"/>
            <a:ext cx="1331640" cy="136815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E:\фото2\фото,картинки\малые зимние игры\P12102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91000" y="4929261"/>
            <a:ext cx="1512168" cy="1454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46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980728"/>
            <a:ext cx="7128792" cy="554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3891A7"/>
              </a:buClr>
              <a:buSzPct val="80000"/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направлены на повышение качества и статуса дошкольного образования что соответственно, предусматривает профессиональное развитие педагогических работников, повышение их профессиональных и личностных компетенций. Меняется мир, изменяются дети, что, в свою очередь, выдвигает новые требования к квалификации педагога. Педагог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самосовершенствоваться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соответствовать требованиям современности. </a:t>
            </a:r>
          </a:p>
          <a:p>
            <a:pPr marL="82296" lvl="0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>
                <a:srgbClr val="3891A7"/>
              </a:buClr>
              <a:buSzPct val="80000"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Постоянная непрерывная работа по всем 4-м направлениям данной образовательной области способствует социально-коммуникативному развитию каждого ребенка. Дети становятся самостоятельными, целеустремленными, уверенными в себе, общительными, внимательными и заботливыми к сверстникам и взрослым, способны к взаимопониманию и сотрудничеству.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i="1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0" y="692696"/>
            <a:ext cx="1547664" cy="139330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03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619672" y="332656"/>
            <a:ext cx="6552728" cy="5328592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323528" y="200472"/>
            <a:ext cx="3198642" cy="279648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087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3733800"/>
            <a:ext cx="8839200" cy="584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«Сочинять лимерики – весело!»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лнце 2"/>
          <p:cNvSpPr/>
          <p:nvPr/>
        </p:nvSpPr>
        <p:spPr>
          <a:xfrm>
            <a:off x="323528" y="200472"/>
            <a:ext cx="3198642" cy="279648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04800" y="228600"/>
            <a:ext cx="1547664" cy="139330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0095184" flipV="1">
            <a:off x="619253" y="1364692"/>
            <a:ext cx="29675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cs typeface="Aharoni" pitchFamily="2" charset="-79"/>
              </a:rPr>
              <a:t>Что такое лимерик?</a:t>
            </a:r>
            <a:endParaRPr lang="ru-RU" sz="2000" dirty="0"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1790689" flipV="1">
            <a:off x="3571752" y="1587766"/>
            <a:ext cx="2789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был первым автором лимериков?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3048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каким видом поэтических произведений в русском народном творчестве схожи лимерики? 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419608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Как ответить детям, что такое лимерик?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71600" y="1714754"/>
            <a:ext cx="6629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спросит вас дошкольник или ученик: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«Правильно ли говорить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лиме΄рик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ему без истерик: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лиме΄рик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лимери΄к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Ли΄мерик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город в Ирландии 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городу и пятистишию честь.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если в пять строк не уложились,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Значит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ли́мерики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вас не получились!»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323528" y="200472"/>
            <a:ext cx="2114872" cy="1704528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95600" y="1905000"/>
          <a:ext cx="3200400" cy="2667001"/>
        </p:xfrm>
        <a:graphic>
          <a:graphicData uri="http://schemas.openxmlformats.org/drawingml/2006/table">
            <a:tbl>
              <a:tblPr/>
              <a:tblGrid>
                <a:gridCol w="3200400"/>
              </a:tblGrid>
              <a:tr h="548217">
                <a:tc>
                  <a:txBody>
                    <a:bodyPr/>
                    <a:lstStyle/>
                    <a:p>
                      <a:pPr marL="787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Жил</a:t>
                      </a:r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был объект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033">
                <a:tc>
                  <a:txBody>
                    <a:bodyPr/>
                    <a:lstStyle/>
                    <a:p>
                      <a:pPr marL="787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317"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делает?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217"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кем общался?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8217">
                <a:tc>
                  <a:txBody>
                    <a:bodyPr/>
                    <a:lstStyle/>
                    <a:p>
                      <a:pPr marL="228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Солнце 2"/>
          <p:cNvSpPr/>
          <p:nvPr/>
        </p:nvSpPr>
        <p:spPr>
          <a:xfrm>
            <a:off x="304800" y="228600"/>
            <a:ext cx="1547664" cy="139330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https://i.ebayimg.com/images/g/hPcAAMXQkHJRFbbN/s-l500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0"/>
            <a:ext cx="2319337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kartinkin.net/uploads/posts/2022-03/1647560920_38-kartinkin-net-p-multyashnii-kartinki-38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5146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19050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04800" y="228600"/>
            <a:ext cx="1547664" cy="139330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C:\Users\Пинчук\Downloads\IMG_20230129_171452_edit_122527052729368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04800" y="228600"/>
            <a:ext cx="1547664" cy="139330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22" name="AutoShape 2" descr="IMG_20230129_183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IMG_20230129_1837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5" name="Picture 5" descr="C:\Users\Пинчук\Downloads\IMG_20230129_18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6197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304800" y="304800"/>
            <a:ext cx="1828800" cy="17526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57400" y="274638"/>
            <a:ext cx="687628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Желаем творческих успехов!</a:t>
            </a:r>
            <a:endParaRPr lang="ru-RU" dirty="0"/>
          </a:p>
        </p:txBody>
      </p:sp>
      <p:pic>
        <p:nvPicPr>
          <p:cNvPr id="5" name="Picture 2" descr="E:\фото2\фото,картинки\осень\20141029_11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33600" y="1524000"/>
            <a:ext cx="3581400" cy="31622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фото2\фото,картинки\осень\20141029_11295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7400" y="3505200"/>
            <a:ext cx="2895600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64219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Calibri"/>
                <a:ea typeface="Calibri"/>
                <a:cs typeface="Times New Roman"/>
              </a:rPr>
              <a:t>    </a:t>
            </a:r>
            <a:r>
              <a:rPr lang="ru-RU" sz="22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 </a:t>
            </a:r>
            <a:r>
              <a:rPr lang="ru-RU" sz="22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социально-коммуникативного развития дошкольников возрастает в современных условиях в связи с </a:t>
            </a:r>
            <a: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особенностями социального окружения ребёнка, в котором часто наблюдаются дефицит воспитанности, доброты, доброжелательности, речевой культуры во взаимоотношениях людей. </a:t>
            </a:r>
            <a:br>
              <a:rPr lang="ru-RU" sz="22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76872"/>
            <a:ext cx="7498080" cy="39715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В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рамках реализации ФГОС в содержании образовательной деятельности дошкольных учреждений более пристальное внимание должно быть уделено достижению целей и решению задач социально-коммуникативного развития. </a:t>
            </a:r>
            <a:endParaRPr lang="ru-RU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Основной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целью этого направления является 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позитивная социализация детей дошкольного возраста, приобщение их к социокультурным нормам, традициям семьи, общества и государства. </a:t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:\фото2\фото,картинки\Новая папка (5)\IMG_23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08883"/>
            <a:ext cx="2520280" cy="17008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олнце 3"/>
          <p:cNvSpPr/>
          <p:nvPr/>
        </p:nvSpPr>
        <p:spPr>
          <a:xfrm>
            <a:off x="0" y="1412776"/>
            <a:ext cx="1475656" cy="1418456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0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>
            <a:normAutofit fontScale="77500" lnSpcReduction="20000"/>
          </a:bodyPr>
          <a:lstStyle/>
          <a:p>
            <a:pPr marL="82296" lvl="0" indent="0" algn="ctr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дошкольного образования изменяет представления о содержании и условиях реализации образовательной области «Социально-коммуникативное развитие»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и содержание работы по социально-коммуникативному развитию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соответствии с ФГОС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направлены на: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присвоение норм и ценностей, принятых в обществе, включая моральные и нравственные ценности;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общения и взаимодействия ребёнка с взрослыми и сверстниками;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становление самостоятельности, целенаправленности и </a:t>
            </a:r>
            <a:r>
              <a:rPr lang="ru-RU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саморегуляции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собственных действий;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развитие социального и эмоционального интеллекта, эмоциональной отзывчивости, сопереживания, 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готовности к совместной деятельности со сверстниками, 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уважительного отношения и чувства принадлежности к своей семье, малой родине и Отечеству, представлений о социокультурных ценностях нашего народа, об отечественных традициях и праздниках;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основ безопасности в быту, социуме, природе. 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социально-коммуникативных речевых умений (развитие способности вступать в общение и поддерживать его) .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endParaRPr lang="ru-RU" dirty="0"/>
          </a:p>
        </p:txBody>
      </p:sp>
      <p:sp>
        <p:nvSpPr>
          <p:cNvPr id="2" name="Солнце 1"/>
          <p:cNvSpPr/>
          <p:nvPr/>
        </p:nvSpPr>
        <p:spPr>
          <a:xfrm>
            <a:off x="107504" y="1052736"/>
            <a:ext cx="1368152" cy="129614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08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548680"/>
            <a:ext cx="7498080" cy="56997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решения поставленных задач необходимо соблюдать ряд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условий: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использование в практике работы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ДОУ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образовательных технологий;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реализация общеобразовательной программы;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обогащение предметно-пространственной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среды;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индивидуализация;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создание социальной ситуации развития;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организационно-методические условия;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доступность;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информированность;</a:t>
            </a:r>
          </a:p>
          <a:p>
            <a:pPr marL="82296" indent="0"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соблюдение </a:t>
            </a:r>
            <a:r>
              <a:rPr lang="ru-RU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СанПин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E:\фото2\фото,картинки\Новая папка (5)\P1260997 (640x480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70101" y="3645024"/>
            <a:ext cx="1907958" cy="2543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0" y="548680"/>
            <a:ext cx="1619672" cy="1465312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0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 fontScale="85000" lnSpcReduction="20000"/>
          </a:bodyPr>
          <a:lstStyle/>
          <a:p>
            <a:pPr marL="82296" lvl="0" indent="0">
              <a:buClr>
                <a:srgbClr val="3891A7"/>
              </a:buClr>
              <a:buNone/>
            </a:pP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Введение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дошкольного образования определяет характер взаимодействия взрослых и детей как - личностно-развивающий и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гуманистический, предполагая 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уважение к ребенку, создание доброжелательной атмосферы сотрудничества детей в группе, ориентация детей на общечеловеческие ценности. 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Развитие собственной активной позиции у ребенка обеспечивается предоставлением ему инициативы в самых разных видах деятельности, и, прежде всего в игре. </a:t>
            </a:r>
            <a:endParaRPr lang="ru-RU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82296" lvl="0" indent="0" algn="ctr">
              <a:buClr>
                <a:srgbClr val="3891A7"/>
              </a:buClr>
              <a:buNone/>
            </a:pP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Выделяются основные принципы дошкольного образования, 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направленные на формирование личностных качеств дошкольника и его адаптацию к социуму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82296" lvl="0" indent="0">
              <a:buClr>
                <a:srgbClr val="3891A7"/>
              </a:buCl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содействие и сотрудничество детей и взрослых, признание ребенка полноценным участником (субъектом) образовательных отношений;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приобщение детей к социокультурным нормам, традициям семьи, общества и государства;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формирование познавательных интересов и познавательных действий ребенка в различных видах деятельности; </a:t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учёт этнокультурной ситуации развития 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sp>
        <p:nvSpPr>
          <p:cNvPr id="2" name="Солнце 1"/>
          <p:cNvSpPr/>
          <p:nvPr/>
        </p:nvSpPr>
        <p:spPr>
          <a:xfrm>
            <a:off x="0" y="764704"/>
            <a:ext cx="1475656" cy="1512168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5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области </a:t>
            </a:r>
            <a:b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959611744"/>
              </p:ext>
            </p:extLst>
          </p:nvPr>
        </p:nvGraphicFramePr>
        <p:xfrm>
          <a:off x="1979712" y="1412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E:\фото2\фото,картинки\фотки\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644" t="18009"/>
          <a:stretch/>
        </p:blipFill>
        <p:spPr bwMode="auto">
          <a:xfrm>
            <a:off x="6516216" y="4797152"/>
            <a:ext cx="2376264" cy="1930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фото2\фото,картинки\ПДД\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97152"/>
            <a:ext cx="2736304" cy="1930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лнце 5"/>
          <p:cNvSpPr/>
          <p:nvPr/>
        </p:nvSpPr>
        <p:spPr>
          <a:xfrm>
            <a:off x="107504" y="1124744"/>
            <a:ext cx="1800200" cy="180020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024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915744"/>
          </a:xfrm>
        </p:spPr>
        <p:txBody>
          <a:bodyPr numCol="1">
            <a:normAutofit/>
          </a:bodyPr>
          <a:lstStyle/>
          <a:p>
            <a:pPr marL="82296" lvl="0" indent="0" algn="ctr">
              <a:lnSpc>
                <a:spcPct val="107000"/>
              </a:lnSpc>
              <a:spcAft>
                <a:spcPts val="800"/>
              </a:spcAft>
              <a:buClr>
                <a:srgbClr val="3891A7"/>
              </a:buClr>
              <a:buNone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Выделяется ряд требований к условиям реализации образовательной области</a:t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«Социально-коммуникативное развитие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»:</a:t>
            </a:r>
          </a:p>
          <a:p>
            <a:pPr marL="82296" lvl="0" indent="0">
              <a:lnSpc>
                <a:spcPct val="107000"/>
              </a:lnSpc>
              <a:spcAft>
                <a:spcPts val="800"/>
              </a:spcAft>
              <a:buClr>
                <a:srgbClr val="3891A7"/>
              </a:buClr>
              <a:buNone/>
            </a:pP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Требования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основным компетенциям педагога: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Обеспечение эмоционального благополучия ребёнка;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Поддержка индивидуальности и инициативы детей;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Установление правил поведения и взаимодействия с детьми в разных ситуациях;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Построение развивающего образования, ориентированного на зону ближайшего развития каждого воспитанника;</a:t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Организация сотрудничества с родителями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воспитанников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6588224" y="5013176"/>
            <a:ext cx="1706488" cy="1844824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4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0567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Рекомендуемые инновационные формы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работы по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ФГОС: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Младший дошкольный возраст 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Вариативная организация игр-экспериментов и игр-путешествий предметного характера с детьми как основных методов воспитания;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Организация сюжетных игр;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Организация моментов радости, связанных с культурно-гигиеническими навыками и навыками ЗОЖ;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Простейшие поисковые и проблемные ситуации;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Игры с моделированием;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Литература и игра (чтение) 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Средний дошкольный возраст 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Организация сюжетно-ролевых игр;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Вариативная организация игровых проблемных ситуаций, игровых поисковых ситуаций, усложняющихся игр-экспериментирований и игр-путешествий, игр-этюдов.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Введение в процесс воспитания простейших ситуационных задач.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Беседы и совместная познавательная деятельность воспитателя и детей с элементами игры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Старший дошкольный возраст 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Ситуационные задачи, их широкая вариативность.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Использование метода проектов.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Использование метода коллекционирования.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Использование театрализованной деятельности.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Использование литературно-игровых форм (сочинение с детьми загадок, стихотворные игры, сочинение с детьми лимериков (форма коротких стихов) </a:t>
            </a:r>
            <a:b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Самостоятельная деятельность детей.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лнце 1"/>
          <p:cNvSpPr/>
          <p:nvPr/>
        </p:nvSpPr>
        <p:spPr>
          <a:xfrm>
            <a:off x="0" y="764704"/>
            <a:ext cx="1403648" cy="1270315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2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692696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Инновационные формы работы с родителями:</a:t>
            </a:r>
            <a:b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Совместные образовательные проекты, а также семейные и </a:t>
            </a:r>
            <a:r>
              <a:rPr lang="ru-RU" sz="16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межсемейные</a:t>
            </a: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Вечера вопросов и ответов;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Родительские гостиные;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Тренинги по запросам родителей;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Клубы по интересам;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Родительские конференции;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Совместное творчество родителей, детей и педагогов;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Творческие выставки и фотовыставки;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Тематические вечера и викторины;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Совместные досуги;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</a:t>
            </a:r>
            <a:r>
              <a:rPr lang="ru-RU" sz="1600" i="1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Видеоинтервью</a:t>
            </a: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мультимедийные презентации;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Выпуск семейных газет и книжек-малышек;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Совместное создание мини-музеев. </a:t>
            </a:r>
            <a:br>
              <a:rPr lang="ru-RU" sz="16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фото2\фото,картинки\Пасха\IMG_276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90202" y="3772115"/>
            <a:ext cx="2144198" cy="2858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/>
          <p:cNvSpPr/>
          <p:nvPr/>
        </p:nvSpPr>
        <p:spPr>
          <a:xfrm>
            <a:off x="0" y="1052736"/>
            <a:ext cx="1547664" cy="1440160"/>
          </a:xfrm>
          <a:prstGeom prst="su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37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3727</TotalTime>
  <Words>350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МБДОУ Варфоломеевский детский сад 2023</vt:lpstr>
      <vt:lpstr>       Актуальность социально-коммуникативного развития дошкольников возрастает в современных условиях в связи с особенностями социального окружения ребёнка, в котором часто наблюдаются дефицит воспитанности, доброты, доброжелательности, речевой культуры во взаимоотношениях людей.  </vt:lpstr>
      <vt:lpstr>Слайд 3</vt:lpstr>
      <vt:lpstr>Слайд 4</vt:lpstr>
      <vt:lpstr>Слайд 5</vt:lpstr>
      <vt:lpstr>Основные направления реализации  образовательной области  «Социально-коммуникативное развитие»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Желаем творческих успехов!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д/с «Лесное» Фрунзенского района Санкт-Петербурга</dc:title>
  <dc:creator>User</dc:creator>
  <cp:lastModifiedBy>Пинчук</cp:lastModifiedBy>
  <cp:revision>70</cp:revision>
  <dcterms:created xsi:type="dcterms:W3CDTF">2016-02-10T07:13:39Z</dcterms:created>
  <dcterms:modified xsi:type="dcterms:W3CDTF">2023-01-29T12:31:31Z</dcterms:modified>
</cp:coreProperties>
</file>